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320" r:id="rId3"/>
    <p:sldId id="321" r:id="rId4"/>
    <p:sldId id="349" r:id="rId5"/>
    <p:sldId id="347" r:id="rId6"/>
    <p:sldId id="323" r:id="rId7"/>
    <p:sldId id="346" r:id="rId8"/>
    <p:sldId id="340" r:id="rId9"/>
    <p:sldId id="350" r:id="rId10"/>
    <p:sldId id="351" r:id="rId11"/>
    <p:sldId id="327" r:id="rId12"/>
    <p:sldId id="328" r:id="rId13"/>
    <p:sldId id="329" r:id="rId14"/>
    <p:sldId id="332" r:id="rId15"/>
    <p:sldId id="331" r:id="rId16"/>
    <p:sldId id="334" r:id="rId17"/>
    <p:sldId id="335" r:id="rId18"/>
    <p:sldId id="272" r:id="rId19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Mensagem%20Modificativa\D&#237;vida+Receita+Carga%20Tribut&#225;ria%20-%20PLOA%202018%20Modificativ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Mensagem%20Modificativa\D&#237;vida+Receita+Carga%20Tribut&#225;ria%20-%20PLOA%202018%20Modificativ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Mensagem%20Modificativa\S&#233;ries%20de%20Receitas-Despesas-RGPS_Mensagem%20Modificativ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Mensagem%20Modificativa\S&#233;ries%20de%20Receitas-Despesas-RGPS_Mensagem%20Modificativ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Mensagem%20Modificativa\S&#233;ries%20de%20Receitas-Despesas-RGPS_Mensagem%20Modificativ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Mensagem%20Modificativa\S&#233;ries%20de%20Receitas-Despesas-RGPS_Mensagem%20Modificativ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Mensagem%20Modificativa\S&#233;ries%20de%20Receitas-Despesas-RGPS_Mensagem%20Modificativ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PLOA_2018-SEAF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fi\CGMAC\COFIS\Apresenta&#231;&#245;es\Kit%20imprensa%20-%20LDOs%20-%20PLOs%20-%20LOAs%20-%20Dec\2018\PLOA%202018\PLOA_2018-SEAF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0454112070612E-2"/>
          <c:y val="0.16174373372026127"/>
          <c:w val="0.90967269606908419"/>
          <c:h val="0.75058888144124358"/>
        </c:manualLayout>
      </c:layout>
      <c:lineChart>
        <c:grouping val="standard"/>
        <c:varyColors val="0"/>
        <c:ser>
          <c:idx val="1"/>
          <c:order val="0"/>
          <c:tx>
            <c:strRef>
              <c:f>Receita!$A$16</c:f>
              <c:strCache>
                <c:ptCount val="1"/>
                <c:pt idx="0">
                  <c:v>Mens. Modificativa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Receita!$B$3:$R$3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Receita!$B$15:$O$15</c:f>
              <c:numCache>
                <c:formatCode>0.0</c:formatCode>
                <c:ptCount val="14"/>
                <c:pt idx="0">
                  <c:v>21.760747018196696</c:v>
                </c:pt>
                <c:pt idx="1">
                  <c:v>20.977093911190533</c:v>
                </c:pt>
                <c:pt idx="2">
                  <c:v>21.70934311079176</c:v>
                </c:pt>
                <c:pt idx="3">
                  <c:v>22.608488036672146</c:v>
                </c:pt>
                <c:pt idx="4">
                  <c:v>22.645432368444638</c:v>
                </c:pt>
                <c:pt idx="5">
                  <c:v>22.805049487424071</c:v>
                </c:pt>
                <c:pt idx="6">
                  <c:v>23.070341002560713</c:v>
                </c:pt>
                <c:pt idx="7">
                  <c:v>22.220795231032415</c:v>
                </c:pt>
                <c:pt idx="8">
                  <c:v>23.702809365010481</c:v>
                </c:pt>
                <c:pt idx="9">
                  <c:v>22.645140649743169</c:v>
                </c:pt>
                <c:pt idx="10">
                  <c:v>22.020722878676796</c:v>
                </c:pt>
                <c:pt idx="11">
                  <c:v>22.113127684542103</c:v>
                </c:pt>
                <c:pt idx="12">
                  <c:v>21.136452299918002</c:v>
                </c:pt>
                <c:pt idx="13">
                  <c:v>20.808760638601242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Receita!$A$15</c:f>
              <c:strCache>
                <c:ptCount val="1"/>
                <c:pt idx="0">
                  <c:v>PLOA Original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6388097514806171E-2"/>
                  <c:y val="3.082554157935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138742466890671E-2"/>
                  <c:y val="3.082554157935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856283181732226E-2"/>
                  <c:y val="1.576249110661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341020967279813E-2"/>
                  <c:y val="-2.297106725186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778682205300888E-2"/>
                  <c:y val="-2.9426660311606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77558636846636E-2"/>
                  <c:y val="-4.0314997321131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57689128551233E-3"/>
                  <c:y val="-1.866733854536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0891781962014263E-2"/>
                  <c:y val="1.576249110661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4997512824311655E-2"/>
                  <c:y val="3.082554157935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8912766045625584E-2"/>
                  <c:y val="-4.1353280839895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Receita!$B$3:$R$3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Receita!$B$15:$R$15</c:f>
              <c:numCache>
                <c:formatCode>0.0</c:formatCode>
                <c:ptCount val="17"/>
                <c:pt idx="0">
                  <c:v>21.760747018196696</c:v>
                </c:pt>
                <c:pt idx="1">
                  <c:v>20.977093911190533</c:v>
                </c:pt>
                <c:pt idx="2">
                  <c:v>21.70934311079176</c:v>
                </c:pt>
                <c:pt idx="3">
                  <c:v>22.608488036672146</c:v>
                </c:pt>
                <c:pt idx="4">
                  <c:v>22.645432368444638</c:v>
                </c:pt>
                <c:pt idx="5">
                  <c:v>22.805049487424071</c:v>
                </c:pt>
                <c:pt idx="6">
                  <c:v>23.070341002560713</c:v>
                </c:pt>
                <c:pt idx="7">
                  <c:v>22.220795231032415</c:v>
                </c:pt>
                <c:pt idx="8">
                  <c:v>23.702809365010481</c:v>
                </c:pt>
                <c:pt idx="9">
                  <c:v>22.645140649743169</c:v>
                </c:pt>
                <c:pt idx="10">
                  <c:v>22.020722878676796</c:v>
                </c:pt>
                <c:pt idx="11">
                  <c:v>22.113127684542103</c:v>
                </c:pt>
                <c:pt idx="12">
                  <c:v>21.136452299918002</c:v>
                </c:pt>
                <c:pt idx="13">
                  <c:v>20.808760638601242</c:v>
                </c:pt>
                <c:pt idx="14">
                  <c:v>20.982526919125739</c:v>
                </c:pt>
                <c:pt idx="15">
                  <c:v>20.678449670464694</c:v>
                </c:pt>
                <c:pt idx="16">
                  <c:v>20.426208497237347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Receita!$A$17</c:f>
              <c:strCache>
                <c:ptCount val="1"/>
                <c:pt idx="0">
                  <c:v>Media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Receita!$B$17:$R$17</c:f>
              <c:numCache>
                <c:formatCode>0.0</c:formatCode>
                <c:ptCount val="17"/>
                <c:pt idx="0">
                  <c:v>22.4</c:v>
                </c:pt>
                <c:pt idx="1">
                  <c:v>22.4</c:v>
                </c:pt>
                <c:pt idx="2">
                  <c:v>22.4</c:v>
                </c:pt>
                <c:pt idx="3">
                  <c:v>22.4</c:v>
                </c:pt>
                <c:pt idx="4">
                  <c:v>22.4</c:v>
                </c:pt>
                <c:pt idx="5">
                  <c:v>22.4</c:v>
                </c:pt>
                <c:pt idx="6">
                  <c:v>22.4</c:v>
                </c:pt>
                <c:pt idx="7">
                  <c:v>22.4</c:v>
                </c:pt>
                <c:pt idx="8">
                  <c:v>22.4</c:v>
                </c:pt>
                <c:pt idx="9">
                  <c:v>22.4</c:v>
                </c:pt>
                <c:pt idx="10">
                  <c:v>22.4</c:v>
                </c:pt>
                <c:pt idx="11">
                  <c:v>22.4</c:v>
                </c:pt>
                <c:pt idx="12">
                  <c:v>22.4</c:v>
                </c:pt>
                <c:pt idx="13">
                  <c:v>22.4</c:v>
                </c:pt>
                <c:pt idx="14">
                  <c:v>22.4</c:v>
                </c:pt>
                <c:pt idx="15">
                  <c:v>22.4</c:v>
                </c:pt>
                <c:pt idx="16">
                  <c:v>22.4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Receita!$A$16</c:f>
              <c:strCache>
                <c:ptCount val="1"/>
                <c:pt idx="0">
                  <c:v>Mens. Modificativa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Receita!$B$16:$R$16</c:f>
              <c:numCache>
                <c:formatCode>0.0</c:formatCode>
                <c:ptCount val="17"/>
                <c:pt idx="0">
                  <c:v>21.760747018196696</c:v>
                </c:pt>
                <c:pt idx="1">
                  <c:v>20.977093911190533</c:v>
                </c:pt>
                <c:pt idx="2">
                  <c:v>21.70934311079176</c:v>
                </c:pt>
                <c:pt idx="3">
                  <c:v>22.608488036672146</c:v>
                </c:pt>
                <c:pt idx="4">
                  <c:v>22.645432368444638</c:v>
                </c:pt>
                <c:pt idx="5">
                  <c:v>22.805049487424071</c:v>
                </c:pt>
                <c:pt idx="6">
                  <c:v>23.070341002560713</c:v>
                </c:pt>
                <c:pt idx="7">
                  <c:v>22.220795231032415</c:v>
                </c:pt>
                <c:pt idx="8">
                  <c:v>23.702809365010481</c:v>
                </c:pt>
                <c:pt idx="9">
                  <c:v>22.645140649743169</c:v>
                </c:pt>
                <c:pt idx="10">
                  <c:v>22.020722878676796</c:v>
                </c:pt>
                <c:pt idx="11">
                  <c:v>22.113127684542103</c:v>
                </c:pt>
                <c:pt idx="12">
                  <c:v>21.136452299918002</c:v>
                </c:pt>
                <c:pt idx="13">
                  <c:v>20.808760638601242</c:v>
                </c:pt>
                <c:pt idx="14">
                  <c:v>20.982526919125739</c:v>
                </c:pt>
                <c:pt idx="15">
                  <c:v>20.678449670464694</c:v>
                </c:pt>
                <c:pt idx="16">
                  <c:v>20.13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28544"/>
        <c:axId val="16982910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Receita!#REF!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smooth val="0"/>
              </c15:ser>
            </c15:filteredLineSeries>
          </c:ext>
        </c:extLst>
      </c:lineChart>
      <c:catAx>
        <c:axId val="16982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829104"/>
        <c:crosses val="autoZero"/>
        <c:auto val="1"/>
        <c:lblAlgn val="ctr"/>
        <c:lblOffset val="100"/>
        <c:noMultiLvlLbl val="0"/>
      </c:catAx>
      <c:valAx>
        <c:axId val="169829104"/>
        <c:scaling>
          <c:orientation val="minMax"/>
          <c:max val="24"/>
          <c:min val="19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828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7862950464158404"/>
          <c:y val="0.95360348115235927"/>
          <c:w val="0.45122367723271783"/>
          <c:h val="4.6396562454731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Receita!$A$19</c:f>
              <c:strCache>
                <c:ptCount val="1"/>
                <c:pt idx="0">
                  <c:v>PLOA Original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2.511023164016736E-2"/>
                  <c:y val="-2.6956971287679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435204799858085E-2"/>
                  <c:y val="-3.4532728863437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874525023112866E-2"/>
                  <c:y val="-3.2007476338185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Receita!$B$3:$R$3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Receita!$B$19:$R$19</c:f>
              <c:numCache>
                <c:formatCode>0.0</c:formatCode>
                <c:ptCount val="17"/>
                <c:pt idx="0">
                  <c:v>14.770459775421394</c:v>
                </c:pt>
                <c:pt idx="1">
                  <c:v>14.13719616067262</c:v>
                </c:pt>
                <c:pt idx="2">
                  <c:v>14.6498526127326</c:v>
                </c:pt>
                <c:pt idx="3">
                  <c:v>15.341812861701074</c:v>
                </c:pt>
                <c:pt idx="4">
                  <c:v>14.907517405817519</c:v>
                </c:pt>
                <c:pt idx="5">
                  <c:v>15.348128080183409</c:v>
                </c:pt>
                <c:pt idx="6">
                  <c:v>14.995709677551272</c:v>
                </c:pt>
                <c:pt idx="7">
                  <c:v>13.685386920470343</c:v>
                </c:pt>
                <c:pt idx="8">
                  <c:v>13.670275530559998</c:v>
                </c:pt>
                <c:pt idx="9">
                  <c:v>14.370201981814887</c:v>
                </c:pt>
                <c:pt idx="10">
                  <c:v>13.448958122385537</c:v>
                </c:pt>
                <c:pt idx="11">
                  <c:v>13.490243164293037</c:v>
                </c:pt>
                <c:pt idx="12">
                  <c:v>12.790863757679984</c:v>
                </c:pt>
                <c:pt idx="13">
                  <c:v>12.751074000417956</c:v>
                </c:pt>
                <c:pt idx="14">
                  <c:v>13.080670560501984</c:v>
                </c:pt>
                <c:pt idx="15">
                  <c:v>12.414938825381514</c:v>
                </c:pt>
                <c:pt idx="16" formatCode="0.00">
                  <c:v>12.31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Receita!$A$21</c:f>
              <c:strCache>
                <c:ptCount val="1"/>
                <c:pt idx="0">
                  <c:v>Media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Receita!$B$21:$R$21</c:f>
              <c:numCache>
                <c:formatCode>0.0</c:formatCode>
                <c:ptCount val="17"/>
                <c:pt idx="0">
                  <c:v>14.6</c:v>
                </c:pt>
                <c:pt idx="1">
                  <c:v>14.6</c:v>
                </c:pt>
                <c:pt idx="2">
                  <c:v>14.6</c:v>
                </c:pt>
                <c:pt idx="3">
                  <c:v>14.6</c:v>
                </c:pt>
                <c:pt idx="4">
                  <c:v>14.6</c:v>
                </c:pt>
                <c:pt idx="5">
                  <c:v>14.6</c:v>
                </c:pt>
                <c:pt idx="6">
                  <c:v>14.6</c:v>
                </c:pt>
                <c:pt idx="7">
                  <c:v>14.6</c:v>
                </c:pt>
                <c:pt idx="8">
                  <c:v>14.6</c:v>
                </c:pt>
                <c:pt idx="9">
                  <c:v>14.6</c:v>
                </c:pt>
                <c:pt idx="10">
                  <c:v>14.6</c:v>
                </c:pt>
                <c:pt idx="11">
                  <c:v>14.6</c:v>
                </c:pt>
                <c:pt idx="12">
                  <c:v>14.6</c:v>
                </c:pt>
                <c:pt idx="13">
                  <c:v>14.6</c:v>
                </c:pt>
                <c:pt idx="14">
                  <c:v>14.6</c:v>
                </c:pt>
                <c:pt idx="15">
                  <c:v>14.6</c:v>
                </c:pt>
                <c:pt idx="16">
                  <c:v>14.6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Receita!$A$20</c:f>
              <c:strCache>
                <c:ptCount val="1"/>
                <c:pt idx="0">
                  <c:v>Mens. Modificativa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Receita!$B$20:$R$20</c:f>
              <c:numCache>
                <c:formatCode>0.0</c:formatCode>
                <c:ptCount val="17"/>
                <c:pt idx="0">
                  <c:v>14.770459775421394</c:v>
                </c:pt>
                <c:pt idx="1">
                  <c:v>14.13719616067262</c:v>
                </c:pt>
                <c:pt idx="2">
                  <c:v>14.6498526127326</c:v>
                </c:pt>
                <c:pt idx="3">
                  <c:v>15.341812861701074</c:v>
                </c:pt>
                <c:pt idx="4">
                  <c:v>14.907517405817519</c:v>
                </c:pt>
                <c:pt idx="5">
                  <c:v>15.348128080183409</c:v>
                </c:pt>
                <c:pt idx="6">
                  <c:v>14.995709677551272</c:v>
                </c:pt>
                <c:pt idx="7">
                  <c:v>13.685386920470343</c:v>
                </c:pt>
                <c:pt idx="8">
                  <c:v>13.670275530559998</c:v>
                </c:pt>
                <c:pt idx="9">
                  <c:v>14.370201981814887</c:v>
                </c:pt>
                <c:pt idx="10">
                  <c:v>13.448958122385537</c:v>
                </c:pt>
                <c:pt idx="11">
                  <c:v>13.490243164293037</c:v>
                </c:pt>
                <c:pt idx="12">
                  <c:v>12.790863757679984</c:v>
                </c:pt>
                <c:pt idx="13">
                  <c:v>12.751074000417956</c:v>
                </c:pt>
                <c:pt idx="14">
                  <c:v>13.080670560501984</c:v>
                </c:pt>
                <c:pt idx="15">
                  <c:v>12.414938825381514</c:v>
                </c:pt>
                <c:pt idx="16">
                  <c:v>12.44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68880"/>
        <c:axId val="170069440"/>
      </c:lineChart>
      <c:catAx>
        <c:axId val="1700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069440"/>
        <c:crosses val="autoZero"/>
        <c:auto val="1"/>
        <c:lblAlgn val="ctr"/>
        <c:lblOffset val="100"/>
        <c:noMultiLvlLbl val="0"/>
      </c:catAx>
      <c:valAx>
        <c:axId val="170069440"/>
        <c:scaling>
          <c:orientation val="minMax"/>
          <c:max val="16"/>
          <c:min val="11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068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35113148169914E-2"/>
          <c:y val="0.16102675238989622"/>
          <c:w val="0.934842691695981"/>
          <c:h val="0.69658167125244608"/>
        </c:manualLayout>
      </c:layout>
      <c:lineChart>
        <c:grouping val="standard"/>
        <c:varyColors val="0"/>
        <c:ser>
          <c:idx val="0"/>
          <c:order val="0"/>
          <c:tx>
            <c:strRef>
              <c:f>'Base Gráf Desp'!$A$25</c:f>
              <c:strCache>
                <c:ptCount val="1"/>
                <c:pt idx="0">
                  <c:v>Mens. Modificativa (% PIB)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3.062553731759669E-2"/>
                  <c:y val="2.555914885639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6.3715918684030867E-3"/>
                  <c:y val="-1.901006335560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Gráf Desp'!$B$1:$R$1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Aval. 4º
Bim. 2017</c:v>
                </c:pt>
                <c:pt idx="16">
                  <c:v>2018</c:v>
                </c:pt>
              </c:strCache>
            </c:strRef>
          </c:cat>
          <c:val>
            <c:numRef>
              <c:f>'Base Gráf Desp'!$B$25:$R$25</c:f>
              <c:numCache>
                <c:formatCode>_(* #,##0.0_);_(* \(#,##0.0\);_(* "-"??_);_(@_)</c:formatCode>
                <c:ptCount val="17"/>
                <c:pt idx="0">
                  <c:v>16.073756820935778</c:v>
                </c:pt>
                <c:pt idx="1">
                  <c:v>15.369585571699924</c:v>
                </c:pt>
                <c:pt idx="2">
                  <c:v>15.921094570244589</c:v>
                </c:pt>
                <c:pt idx="3">
                  <c:v>16.553112423843899</c:v>
                </c:pt>
                <c:pt idx="4">
                  <c:v>16.832128392875632</c:v>
                </c:pt>
                <c:pt idx="5">
                  <c:v>16.987332287920651</c:v>
                </c:pt>
                <c:pt idx="6">
                  <c:v>16.220063053751993</c:v>
                </c:pt>
                <c:pt idx="7">
                  <c:v>17.446909535032162</c:v>
                </c:pt>
                <c:pt idx="8">
                  <c:v>18.243078786022743</c:v>
                </c:pt>
                <c:pt idx="9">
                  <c:v>16.782621827972736</c:v>
                </c:pt>
                <c:pt idx="10">
                  <c:v>16.885034923620054</c:v>
                </c:pt>
                <c:pt idx="11">
                  <c:v>17.257323956453909</c:v>
                </c:pt>
                <c:pt idx="12">
                  <c:v>17.985597986626473</c:v>
                </c:pt>
                <c:pt idx="13">
                  <c:v>19.310140302426777</c:v>
                </c:pt>
                <c:pt idx="14">
                  <c:v>19.824378309558266</c:v>
                </c:pt>
                <c:pt idx="15">
                  <c:v>19.641180016251067</c:v>
                </c:pt>
                <c:pt idx="16">
                  <c:v>19.240798516125459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'Base Gráf Desp'!$A$26</c:f>
              <c:strCache>
                <c:ptCount val="1"/>
                <c:pt idx="0">
                  <c:v>PLOA 2018 (% PIB)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3.7097269672675195E-2"/>
                  <c:y val="2.2560344208181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pt-BR" sz="1000" b="1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Gráf Desp'!$B$1:$R$1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Aval. 4º
Bim. 2017</c:v>
                </c:pt>
                <c:pt idx="16">
                  <c:v>2018</c:v>
                </c:pt>
              </c:strCache>
            </c:strRef>
          </c:cat>
          <c:val>
            <c:numRef>
              <c:f>'Base Gráf Desp'!$B$26:$R$26</c:f>
              <c:numCache>
                <c:formatCode>_(* #,##0.0_);_(* \(#,##0.0\);_(* "-"??_);_(@_)</c:formatCode>
                <c:ptCount val="17"/>
                <c:pt idx="0">
                  <c:v>16.073756820935778</c:v>
                </c:pt>
                <c:pt idx="1">
                  <c:v>15.369585571699924</c:v>
                </c:pt>
                <c:pt idx="2">
                  <c:v>15.921094570244589</c:v>
                </c:pt>
                <c:pt idx="3">
                  <c:v>16.553112423843899</c:v>
                </c:pt>
                <c:pt idx="4">
                  <c:v>16.832128392875632</c:v>
                </c:pt>
                <c:pt idx="5">
                  <c:v>16.987332287920651</c:v>
                </c:pt>
                <c:pt idx="6">
                  <c:v>16.220063053751993</c:v>
                </c:pt>
                <c:pt idx="7">
                  <c:v>17.446909535032162</c:v>
                </c:pt>
                <c:pt idx="8">
                  <c:v>18.243078786022743</c:v>
                </c:pt>
                <c:pt idx="9">
                  <c:v>16.782621827972736</c:v>
                </c:pt>
                <c:pt idx="10">
                  <c:v>16.885034923620054</c:v>
                </c:pt>
                <c:pt idx="11">
                  <c:v>17.257323956453909</c:v>
                </c:pt>
                <c:pt idx="12">
                  <c:v>17.985597986626473</c:v>
                </c:pt>
                <c:pt idx="13">
                  <c:v>19.310140302426777</c:v>
                </c:pt>
                <c:pt idx="14">
                  <c:v>19.824378309558266</c:v>
                </c:pt>
                <c:pt idx="15">
                  <c:v>19.641180016251067</c:v>
                </c:pt>
                <c:pt idx="16">
                  <c:v>18.617213465940864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72240"/>
        <c:axId val="170072800"/>
        <c:extLst/>
      </c:lineChart>
      <c:catAx>
        <c:axId val="17007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072800"/>
        <c:crosses val="autoZero"/>
        <c:auto val="1"/>
        <c:lblAlgn val="ctr"/>
        <c:lblOffset val="100"/>
        <c:noMultiLvlLbl val="0"/>
      </c:catAx>
      <c:valAx>
        <c:axId val="170072800"/>
        <c:scaling>
          <c:orientation val="minMax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07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49125876809257E-2"/>
          <c:y val="9.6727200698265486E-2"/>
          <c:w val="0.90361905926203134"/>
          <c:h val="0.68760316203078164"/>
        </c:manualLayout>
      </c:layout>
      <c:lineChart>
        <c:grouping val="standard"/>
        <c:varyColors val="0"/>
        <c:ser>
          <c:idx val="0"/>
          <c:order val="0"/>
          <c:tx>
            <c:strRef>
              <c:f>'Base Gráf Desp'!$A$15</c:f>
              <c:strCache>
                <c:ptCount val="1"/>
                <c:pt idx="0">
                  <c:v>Obrigatórias - Mens. Modificativa (% PIB)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Gráf Desp'!$B$1:$R$1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Aval. 4º
Bim. 2017</c:v>
                </c:pt>
                <c:pt idx="16">
                  <c:v>2018</c:v>
                </c:pt>
              </c:strCache>
            </c:strRef>
          </c:cat>
          <c:val>
            <c:numRef>
              <c:f>'Base Gráf Desp'!$B$15:$R$15</c:f>
              <c:numCache>
                <c:formatCode>_(* #,##0.0_);_(* \(#,##0.0\);_(* "-"??_);_(@_)</c:formatCode>
                <c:ptCount val="17"/>
                <c:pt idx="0">
                  <c:v>12.350728642220972</c:v>
                </c:pt>
                <c:pt idx="1">
                  <c:v>12.340361008475034</c:v>
                </c:pt>
                <c:pt idx="2">
                  <c:v>12.564317837525655</c:v>
                </c:pt>
                <c:pt idx="3">
                  <c:v>13.051144052942881</c:v>
                </c:pt>
                <c:pt idx="4">
                  <c:v>13.654087133056805</c:v>
                </c:pt>
                <c:pt idx="5">
                  <c:v>14.096629020516795</c:v>
                </c:pt>
                <c:pt idx="6">
                  <c:v>12.690182972894307</c:v>
                </c:pt>
                <c:pt idx="7">
                  <c:v>13.70561685741046</c:v>
                </c:pt>
                <c:pt idx="8">
                  <c:v>14.299369533284805</c:v>
                </c:pt>
                <c:pt idx="9">
                  <c:v>12.870681037562532</c:v>
                </c:pt>
                <c:pt idx="10">
                  <c:v>12.801056225715278</c:v>
                </c:pt>
                <c:pt idx="11">
                  <c:v>13.117589374294164</c:v>
                </c:pt>
                <c:pt idx="12">
                  <c:v>13.501396814593924</c:v>
                </c:pt>
                <c:pt idx="13">
                  <c:v>15.285517704077186</c:v>
                </c:pt>
                <c:pt idx="14">
                  <c:v>15.504914324694582</c:v>
                </c:pt>
                <c:pt idx="15">
                  <c:v>15.938290266629698</c:v>
                </c:pt>
                <c:pt idx="16">
                  <c:v>15.732111232568306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'Base Gráf Desp'!$A$20</c:f>
              <c:strCache>
                <c:ptCount val="1"/>
                <c:pt idx="0">
                  <c:v>Obrigatórias - PLOA 2018 (% PIB)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2.6143624359515002E-2"/>
                  <c:y val="4.2808779337365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Gráf Desp'!$B$1:$R$1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Aval. 4º
Bim. 2017</c:v>
                </c:pt>
                <c:pt idx="16">
                  <c:v>2018</c:v>
                </c:pt>
              </c:strCache>
            </c:strRef>
          </c:cat>
          <c:val>
            <c:numRef>
              <c:f>'Base Gráf Desp'!$B$20:$R$20</c:f>
              <c:numCache>
                <c:formatCode>_(* #,##0.0_);_(* \(#,##0.0\);_(* "-"??_);_(@_)</c:formatCode>
                <c:ptCount val="17"/>
                <c:pt idx="0">
                  <c:v>12.350728642220972</c:v>
                </c:pt>
                <c:pt idx="1">
                  <c:v>12.340361008475034</c:v>
                </c:pt>
                <c:pt idx="2">
                  <c:v>12.564317837525655</c:v>
                </c:pt>
                <c:pt idx="3">
                  <c:v>13.051144052942881</c:v>
                </c:pt>
                <c:pt idx="4">
                  <c:v>13.654087133056805</c:v>
                </c:pt>
                <c:pt idx="5">
                  <c:v>14.096629020516795</c:v>
                </c:pt>
                <c:pt idx="6">
                  <c:v>12.690182972894307</c:v>
                </c:pt>
                <c:pt idx="7">
                  <c:v>13.70561685741046</c:v>
                </c:pt>
                <c:pt idx="8">
                  <c:v>14.299369533284805</c:v>
                </c:pt>
                <c:pt idx="9">
                  <c:v>12.870681037562532</c:v>
                </c:pt>
                <c:pt idx="10">
                  <c:v>12.801056225715278</c:v>
                </c:pt>
                <c:pt idx="11">
                  <c:v>13.117589374294164</c:v>
                </c:pt>
                <c:pt idx="12">
                  <c:v>13.501396814593924</c:v>
                </c:pt>
                <c:pt idx="13">
                  <c:v>15.285517704077186</c:v>
                </c:pt>
                <c:pt idx="14">
                  <c:v>15.504914324694582</c:v>
                </c:pt>
                <c:pt idx="15">
                  <c:v>15.938290266629698</c:v>
                </c:pt>
                <c:pt idx="16">
                  <c:v>15.809239125614621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'Base Gráf Desp'!$A$16</c:f>
              <c:strCache>
                <c:ptCount val="1"/>
                <c:pt idx="0">
                  <c:v>Discricionárias - Mensagem Modificativa  (%PIB)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Gráf Desp'!$B$1:$R$1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Aval. 4º
Bim. 2017</c:v>
                </c:pt>
                <c:pt idx="16">
                  <c:v>2018</c:v>
                </c:pt>
              </c:strCache>
            </c:strRef>
          </c:cat>
          <c:val>
            <c:numRef>
              <c:f>'Base Gráf Desp'!$B$16:$R$16</c:f>
              <c:numCache>
                <c:formatCode>_(* #,##0.0_);_(* \(#,##0.0\);_(* "-"??_);_(@_)</c:formatCode>
                <c:ptCount val="17"/>
                <c:pt idx="0">
                  <c:v>3.7230281787148072</c:v>
                </c:pt>
                <c:pt idx="1">
                  <c:v>3.0292245632248891</c:v>
                </c:pt>
                <c:pt idx="2">
                  <c:v>3.3567767327189344</c:v>
                </c:pt>
                <c:pt idx="3">
                  <c:v>3.5019683709010181</c:v>
                </c:pt>
                <c:pt idx="4">
                  <c:v>3.1780412598188263</c:v>
                </c:pt>
                <c:pt idx="5">
                  <c:v>2.8907032674038531</c:v>
                </c:pt>
                <c:pt idx="6">
                  <c:v>3.5298800808576885</c:v>
                </c:pt>
                <c:pt idx="7">
                  <c:v>3.7412926776217015</c:v>
                </c:pt>
                <c:pt idx="8">
                  <c:v>3.9437092527379378</c:v>
                </c:pt>
                <c:pt idx="9">
                  <c:v>3.9119407904102057</c:v>
                </c:pt>
                <c:pt idx="10">
                  <c:v>4.0839786979047759</c:v>
                </c:pt>
                <c:pt idx="11">
                  <c:v>4.139734582159746</c:v>
                </c:pt>
                <c:pt idx="12">
                  <c:v>4.4842011720325479</c:v>
                </c:pt>
                <c:pt idx="13">
                  <c:v>4.0246225983495938</c:v>
                </c:pt>
                <c:pt idx="14">
                  <c:v>4.3194639848636838</c:v>
                </c:pt>
                <c:pt idx="15">
                  <c:v>3.7028897496213684</c:v>
                </c:pt>
                <c:pt idx="16">
                  <c:v>3.5086872835571534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'Base Gráf Desp'!$A$21</c:f>
              <c:strCache>
                <c:ptCount val="1"/>
                <c:pt idx="0">
                  <c:v>Discricionárias - PLOA 2018 (%PIB)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2.4731658670447892E-2"/>
                  <c:y val="3.4755003450655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Gráf Desp'!$B$1:$R$1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Aval. 4º
Bim. 2017</c:v>
                </c:pt>
                <c:pt idx="16">
                  <c:v>2018</c:v>
                </c:pt>
              </c:strCache>
            </c:strRef>
          </c:cat>
          <c:val>
            <c:numRef>
              <c:f>'Base Gráf Desp'!$B$21:$R$21</c:f>
              <c:numCache>
                <c:formatCode>_(* #,##0.0_);_(* \(#,##0.0\);_(* "-"??_);_(@_)</c:formatCode>
                <c:ptCount val="17"/>
                <c:pt idx="0">
                  <c:v>3.7230281787148072</c:v>
                </c:pt>
                <c:pt idx="1">
                  <c:v>3.0292245632248891</c:v>
                </c:pt>
                <c:pt idx="2">
                  <c:v>3.3567767327189344</c:v>
                </c:pt>
                <c:pt idx="3">
                  <c:v>3.5019683709010181</c:v>
                </c:pt>
                <c:pt idx="4">
                  <c:v>3.1780412598188263</c:v>
                </c:pt>
                <c:pt idx="5">
                  <c:v>2.8907032674038531</c:v>
                </c:pt>
                <c:pt idx="6">
                  <c:v>3.5298800808576885</c:v>
                </c:pt>
                <c:pt idx="7">
                  <c:v>3.7412926776217015</c:v>
                </c:pt>
                <c:pt idx="8">
                  <c:v>3.9437092527379378</c:v>
                </c:pt>
                <c:pt idx="9">
                  <c:v>3.9119407904102057</c:v>
                </c:pt>
                <c:pt idx="10">
                  <c:v>4.0839786979047759</c:v>
                </c:pt>
                <c:pt idx="11">
                  <c:v>4.139734582159746</c:v>
                </c:pt>
                <c:pt idx="12">
                  <c:v>4.4842011720325479</c:v>
                </c:pt>
                <c:pt idx="13">
                  <c:v>4.0246225983495938</c:v>
                </c:pt>
                <c:pt idx="14">
                  <c:v>4.3194639848636838</c:v>
                </c:pt>
                <c:pt idx="15">
                  <c:v>3.7028897496213684</c:v>
                </c:pt>
                <c:pt idx="16">
                  <c:v>2.8079743403262407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722256"/>
        <c:axId val="169722816"/>
      </c:lineChart>
      <c:catAx>
        <c:axId val="1697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722816"/>
        <c:crosses val="autoZero"/>
        <c:auto val="1"/>
        <c:lblAlgn val="ctr"/>
        <c:lblOffset val="100"/>
        <c:noMultiLvlLbl val="0"/>
      </c:catAx>
      <c:valAx>
        <c:axId val="16972281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7222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62099101966008"/>
          <c:y val="0.88667629564055972"/>
          <c:w val="0.80720242300266076"/>
          <c:h val="9.754461165727065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Discr + Contr Fluxo'!$A$5</c:f>
              <c:strCache>
                <c:ptCount val="1"/>
                <c:pt idx="0">
                  <c:v>Total Discricionárias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Discr + Contr Fluxo'!$B$2:$G$2</c:f>
              <c:strCache>
                <c:ptCount val="6"/>
                <c:pt idx="0">
                  <c:v>Realizado
2016</c:v>
                </c:pt>
                <c:pt idx="1">
                  <c:v>PLOA
2017</c:v>
                </c:pt>
                <c:pt idx="2">
                  <c:v>LOA
2017</c:v>
                </c:pt>
                <c:pt idx="3">
                  <c:v>Aval. 4º
Bim. 2017</c:v>
                </c:pt>
                <c:pt idx="4">
                  <c:v>PLOA 2018</c:v>
                </c:pt>
                <c:pt idx="5">
                  <c:v>Mens. Mod.
2018</c:v>
                </c:pt>
              </c:strCache>
            </c:strRef>
          </c:cat>
          <c:val>
            <c:numRef>
              <c:f>'Base Discr + Contr Fluxo'!$B$5:$G$5</c:f>
              <c:numCache>
                <c:formatCode>#,##0.0</c:formatCode>
                <c:ptCount val="6"/>
                <c:pt idx="0">
                  <c:v>270696.26111001027</c:v>
                </c:pt>
                <c:pt idx="1">
                  <c:v>249380.79293</c:v>
                </c:pt>
                <c:pt idx="2">
                  <c:v>276216.441261</c:v>
                </c:pt>
                <c:pt idx="3">
                  <c:v>245766.88133760702</c:v>
                </c:pt>
                <c:pt idx="4">
                  <c:v>200219.59999999998</c:v>
                </c:pt>
                <c:pt idx="5">
                  <c:v>250183.18607804092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9725056"/>
        <c:axId val="169725616"/>
      </c:barChart>
      <c:catAx>
        <c:axId val="169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725616"/>
        <c:crosses val="autoZero"/>
        <c:auto val="1"/>
        <c:lblAlgn val="ctr"/>
        <c:lblOffset val="100"/>
        <c:noMultiLvlLbl val="0"/>
      </c:catAx>
      <c:valAx>
        <c:axId val="169725616"/>
        <c:scaling>
          <c:orientation val="minMax"/>
          <c:min val="180000"/>
        </c:scaling>
        <c:delete val="1"/>
        <c:axPos val="l"/>
        <c:numFmt formatCode="#,##0.0" sourceLinked="1"/>
        <c:majorTickMark val="none"/>
        <c:minorTickMark val="none"/>
        <c:tickLblPos val="nextTo"/>
        <c:crossAx val="169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87893536699004E-2"/>
          <c:y val="4.5480113502088498E-2"/>
          <c:w val="0.88782421292660196"/>
          <c:h val="0.8519879249627432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'Base Graf Previdencia'!$A$17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rgbClr val="8A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588875816809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150665098017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150665098017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150665098017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150665098017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9.588875816809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394649466879395E-17"/>
                  <c:y val="5.7533254900859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7.67110065344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2789298933758791E-17"/>
                  <c:y val="7.6711006534479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7.6711006534479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150665098017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9.588875816809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653232387772485E-3"/>
                  <c:y val="9.588875816809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2653232387771557E-3"/>
                  <c:y val="7.6711006534479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3.8355503267239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8557859786751758E-16"/>
                  <c:y val="7.6711006534479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8557859786751758E-16"/>
                  <c:y val="3.835550326723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Graf Previdencia'!$B$14:$S$14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4º Bim. 2017</c:v>
                </c:pt>
                <c:pt idx="16">
                  <c:v>2018</c:v>
                </c:pt>
              </c:strCache>
            </c:strRef>
          </c:cat>
          <c:val>
            <c:numRef>
              <c:f>'Base Graf Previdencia'!$B$17:$S$17</c:f>
              <c:numCache>
                <c:formatCode>#,##0.0_ ;[Red]\(#,##0.0\)</c:formatCode>
                <c:ptCount val="17"/>
                <c:pt idx="0">
                  <c:v>16.998979549160008</c:v>
                </c:pt>
                <c:pt idx="1">
                  <c:v>26.404655265099993</c:v>
                </c:pt>
                <c:pt idx="2">
                  <c:v>31.985381998519994</c:v>
                </c:pt>
                <c:pt idx="3">
                  <c:v>37.576032937089998</c:v>
                </c:pt>
                <c:pt idx="4">
                  <c:v>42.06510926192702</c:v>
                </c:pt>
                <c:pt idx="5">
                  <c:v>44.881652260777976</c:v>
                </c:pt>
                <c:pt idx="6">
                  <c:v>36.206741024250022</c:v>
                </c:pt>
                <c:pt idx="7">
                  <c:v>42.867921839379939</c:v>
                </c:pt>
                <c:pt idx="8">
                  <c:v>42.890175927778415</c:v>
                </c:pt>
                <c:pt idx="9">
                  <c:v>35.54627834917995</c:v>
                </c:pt>
                <c:pt idx="10">
                  <c:v>40.824818849815465</c:v>
                </c:pt>
                <c:pt idx="11">
                  <c:v>49.856138464099786</c:v>
                </c:pt>
                <c:pt idx="12">
                  <c:v>56.698115880483648</c:v>
                </c:pt>
                <c:pt idx="13">
                  <c:v>85.818096042869968</c:v>
                </c:pt>
                <c:pt idx="14">
                  <c:v>149.73395754269993</c:v>
                </c:pt>
                <c:pt idx="15" formatCode="#,##0.00_ ;[Red]\(#,##0.00\)">
                  <c:v>184.16173371709544</c:v>
                </c:pt>
                <c:pt idx="16">
                  <c:v>192.84238581153622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131136"/>
        <c:axId val="171130576"/>
      </c:barChart>
      <c:lineChart>
        <c:grouping val="standard"/>
        <c:varyColors val="0"/>
        <c:ser>
          <c:idx val="0"/>
          <c:order val="0"/>
          <c:tx>
            <c:strRef>
              <c:f>'Base Graf Previdencia'!$A$15</c:f>
              <c:strCache>
                <c:ptCount val="1"/>
                <c:pt idx="0">
                  <c:v>Arrecadação Líquida para o RGPS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830408726306711E-2"/>
                  <c:y val="1.436896816296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830408726306697E-2"/>
                  <c:y val="1.436896816296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830408726306697E-2"/>
                  <c:y val="1.6286743326331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71534571071866E-2"/>
                  <c:y val="2.012229365305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Graf Previdencia'!$B$14:$S$14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4º Bim. 2017</c:v>
                </c:pt>
                <c:pt idx="16">
                  <c:v>2018</c:v>
                </c:pt>
              </c:strCache>
            </c:strRef>
          </c:cat>
          <c:val>
            <c:numRef>
              <c:f>'Base Graf Previdencia'!$B$15:$S$15</c:f>
              <c:numCache>
                <c:formatCode>#,##0.0_ ;[Red]\(#,##0.0\)</c:formatCode>
                <c:ptCount val="17"/>
                <c:pt idx="0">
                  <c:v>71.027679417610003</c:v>
                </c:pt>
                <c:pt idx="1">
                  <c:v>80.730149979529997</c:v>
                </c:pt>
                <c:pt idx="2">
                  <c:v>93.765382272370005</c:v>
                </c:pt>
                <c:pt idx="3">
                  <c:v>108.43409657806001</c:v>
                </c:pt>
                <c:pt idx="4">
                  <c:v>123.52019059296299</c:v>
                </c:pt>
                <c:pt idx="5">
                  <c:v>140.41178868083199</c:v>
                </c:pt>
                <c:pt idx="6">
                  <c:v>163.35527142175997</c:v>
                </c:pt>
                <c:pt idx="7">
                  <c:v>182.00844418068999</c:v>
                </c:pt>
                <c:pt idx="8">
                  <c:v>211.96837845694156</c:v>
                </c:pt>
                <c:pt idx="9">
                  <c:v>245.89194119519001</c:v>
                </c:pt>
                <c:pt idx="10">
                  <c:v>275.7646886979245</c:v>
                </c:pt>
                <c:pt idx="11">
                  <c:v>307.14698513935002</c:v>
                </c:pt>
                <c:pt idx="12">
                  <c:v>337.50313283227007</c:v>
                </c:pt>
                <c:pt idx="13">
                  <c:v>350.27200390151006</c:v>
                </c:pt>
                <c:pt idx="14">
                  <c:v>358.13731866677</c:v>
                </c:pt>
                <c:pt idx="15" formatCode="#,##0.00_ ;[Red]\(#,##0.00\)">
                  <c:v>375.59012393173867</c:v>
                </c:pt>
                <c:pt idx="16">
                  <c:v>403.42601386739614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'Base Graf Previdencia'!$A$16</c:f>
              <c:strCache>
                <c:ptCount val="1"/>
                <c:pt idx="0">
                  <c:v>Benefícios Previdenciários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Graf Previdencia'!$B$14:$S$14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4º Bim. 2017</c:v>
                </c:pt>
                <c:pt idx="16">
                  <c:v>2018</c:v>
                </c:pt>
              </c:strCache>
            </c:strRef>
          </c:cat>
          <c:val>
            <c:numRef>
              <c:f>'Base Graf Previdencia'!$B$16:$S$16</c:f>
              <c:numCache>
                <c:formatCode>#,##0.0_ ;[Red]\(#,##0.0\)</c:formatCode>
                <c:ptCount val="17"/>
                <c:pt idx="0">
                  <c:v>88.026658966770015</c:v>
                </c:pt>
                <c:pt idx="1">
                  <c:v>107.13480524463</c:v>
                </c:pt>
                <c:pt idx="2">
                  <c:v>125.75076427088999</c:v>
                </c:pt>
                <c:pt idx="3">
                  <c:v>146.01012951515</c:v>
                </c:pt>
                <c:pt idx="4">
                  <c:v>165.58529985489</c:v>
                </c:pt>
                <c:pt idx="5">
                  <c:v>185.29344094160996</c:v>
                </c:pt>
                <c:pt idx="6">
                  <c:v>199.56201244600999</c:v>
                </c:pt>
                <c:pt idx="7">
                  <c:v>224.87636602006992</c:v>
                </c:pt>
                <c:pt idx="8">
                  <c:v>254.85855438471998</c:v>
                </c:pt>
                <c:pt idx="9">
                  <c:v>281.43821954436999</c:v>
                </c:pt>
                <c:pt idx="10">
                  <c:v>316.58950754773997</c:v>
                </c:pt>
                <c:pt idx="11">
                  <c:v>357.00312360344981</c:v>
                </c:pt>
                <c:pt idx="12">
                  <c:v>394.20124871275368</c:v>
                </c:pt>
                <c:pt idx="13">
                  <c:v>436.09009994437997</c:v>
                </c:pt>
                <c:pt idx="14">
                  <c:v>507.87127620946995</c:v>
                </c:pt>
                <c:pt idx="15" formatCode="#,##0.00_ ;[Red]\(#,##0.00\)">
                  <c:v>559.75185764883418</c:v>
                </c:pt>
                <c:pt idx="16">
                  <c:v>596.26839967893238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29456"/>
        <c:axId val="17113001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31136"/>
        <c:axId val="17113057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'Base Graf Previdencia'!$A$18</c15:sqref>
                        </c15:formulaRef>
                      </c:ext>
                    </c:extLst>
                    <c:strCache>
                      <c:ptCount val="1"/>
                      <c:pt idx="0">
                        <c:v>Compensação Previdenciária (Desoneração)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'Base Graf Previdencia'!$B$14:$S$14</c15:sqref>
                        </c15:formulaRef>
                      </c:ext>
                    </c:extLst>
                    <c:strCache>
                      <c:ptCount val="17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4º Bim. 2017</c:v>
                      </c:pt>
                      <c:pt idx="16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'Base Graf Previdencia'!$B$18:$S$18</c15:sqref>
                        </c15:formulaRef>
                      </c:ext>
                    </c:extLst>
                    <c:numCache>
                      <c:formatCode>#,##0.0_ ;[Red]\(#,##0.0\)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1.79</c:v>
                      </c:pt>
                      <c:pt idx="11">
                        <c:v>9.0197199999999995</c:v>
                      </c:pt>
                      <c:pt idx="12">
                        <c:v>18.052000100830004</c:v>
                      </c:pt>
                      <c:pt idx="13">
                        <c:v>25.406973684770001</c:v>
                      </c:pt>
                      <c:pt idx="14">
                        <c:v>17.593309999999999</c:v>
                      </c:pt>
                      <c:pt idx="15" formatCode="#,##0.00_ ;[Red]\(#,##0.00\)">
                        <c:v>14.456458499914705</c:v>
                      </c:pt>
                      <c:pt idx="16">
                        <c:v>11.546914344000001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112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130016"/>
        <c:crosses val="autoZero"/>
        <c:auto val="1"/>
        <c:lblAlgn val="ctr"/>
        <c:lblOffset val="100"/>
        <c:noMultiLvlLbl val="0"/>
      </c:catAx>
      <c:valAx>
        <c:axId val="1711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[Red]\(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129456"/>
        <c:crosses val="autoZero"/>
        <c:crossBetween val="between"/>
      </c:valAx>
      <c:valAx>
        <c:axId val="171130576"/>
        <c:scaling>
          <c:orientation val="minMax"/>
          <c:max val="500"/>
        </c:scaling>
        <c:delete val="0"/>
        <c:axPos val="r"/>
        <c:numFmt formatCode="#,##0.0_ ;[Red]\(#,##0.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131136"/>
        <c:crosses val="max"/>
        <c:crossBetween val="between"/>
      </c:valAx>
      <c:catAx>
        <c:axId val="17113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130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44999686658146E-2"/>
          <c:y val="8.6571995016200665E-2"/>
          <c:w val="0.56973888809570949"/>
          <c:h val="3.7004755327375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99617418190618E-2"/>
          <c:y val="4.7445116085105682E-2"/>
          <c:w val="0.91060076516361876"/>
          <c:h val="0.8090257737072621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'Base Graf Previdencia'!$A$26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rgbClr val="8A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Graf Previdencia'!$B$23:$S$23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4º Bim. 2017</c:v>
                </c:pt>
                <c:pt idx="16">
                  <c:v>2018</c:v>
                </c:pt>
              </c:strCache>
            </c:strRef>
          </c:cat>
          <c:val>
            <c:numRef>
              <c:f>'Base Graf Previdencia'!$B$26:$S$26</c:f>
              <c:numCache>
                <c:formatCode>_(* #,##0.0_);_(* \(#,##0.0\);_(* "-"??_);_(@_)</c:formatCode>
                <c:ptCount val="17"/>
                <c:pt idx="0">
                  <c:v>1.1418004479996546</c:v>
                </c:pt>
                <c:pt idx="1">
                  <c:v>1.5369858943573156</c:v>
                </c:pt>
                <c:pt idx="2">
                  <c:v>1.6337817485051229</c:v>
                </c:pt>
                <c:pt idx="3">
                  <c:v>1.7311481279392718</c:v>
                </c:pt>
                <c:pt idx="4">
                  <c:v>1.7458386897188243</c:v>
                </c:pt>
                <c:pt idx="5">
                  <c:v>1.649901256448691</c:v>
                </c:pt>
                <c:pt idx="6">
                  <c:v>1.1642776040788558</c:v>
                </c:pt>
                <c:pt idx="7">
                  <c:v>1.28615108727654</c:v>
                </c:pt>
                <c:pt idx="8">
                  <c:v>1.1037535942042596</c:v>
                </c:pt>
                <c:pt idx="9">
                  <c:v>0.81222979047944044</c:v>
                </c:pt>
                <c:pt idx="10">
                  <c:v>0.84790973693009541</c:v>
                </c:pt>
                <c:pt idx="11">
                  <c:v>0.93510317342817817</c:v>
                </c:pt>
                <c:pt idx="12">
                  <c:v>0.98111398172789532</c:v>
                </c:pt>
                <c:pt idx="13">
                  <c:v>1.4301656253102297</c:v>
                </c:pt>
                <c:pt idx="14">
                  <c:v>2.3892847070168965</c:v>
                </c:pt>
                <c:pt idx="15">
                  <c:v>2.774692067187333</c:v>
                </c:pt>
                <c:pt idx="16">
                  <c:v>2.7045127909462985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341296"/>
        <c:axId val="171340736"/>
      </c:barChart>
      <c:lineChart>
        <c:grouping val="standard"/>
        <c:varyColors val="0"/>
        <c:ser>
          <c:idx val="1"/>
          <c:order val="1"/>
          <c:tx>
            <c:strRef>
              <c:f>'Base Graf Previdencia'!$A$25</c:f>
              <c:strCache>
                <c:ptCount val="1"/>
                <c:pt idx="0">
                  <c:v>Benefícios Previdenciários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Graf Previdencia'!$B$23:$S$23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4º Bim. 2017</c:v>
                </c:pt>
                <c:pt idx="16">
                  <c:v>2018</c:v>
                </c:pt>
              </c:strCache>
            </c:strRef>
          </c:cat>
          <c:val>
            <c:numRef>
              <c:f>'Base Graf Previdencia'!$B$25:$S$25</c:f>
              <c:numCache>
                <c:formatCode>_(* #,##0.0_);_(* \(#,##0.0\);_(* "-"??_);_(@_)</c:formatCode>
                <c:ptCount val="17"/>
                <c:pt idx="0">
                  <c:v>5.9126418943857955</c:v>
                </c:pt>
                <c:pt idx="1">
                  <c:v>6.2361989884926778</c:v>
                </c:pt>
                <c:pt idx="2">
                  <c:v>6.4232249449406797</c:v>
                </c:pt>
                <c:pt idx="3">
                  <c:v>6.7267655101724904</c:v>
                </c:pt>
                <c:pt idx="4">
                  <c:v>6.8723278747550953</c:v>
                </c:pt>
                <c:pt idx="5">
                  <c:v>6.8116004117885014</c:v>
                </c:pt>
                <c:pt idx="6">
                  <c:v>6.4171912506618121</c:v>
                </c:pt>
                <c:pt idx="7">
                  <c:v>6.7468860222148237</c:v>
                </c:pt>
                <c:pt idx="8">
                  <c:v>6.5586358491397077</c:v>
                </c:pt>
                <c:pt idx="9">
                  <c:v>6.4308421784106136</c:v>
                </c:pt>
                <c:pt idx="10">
                  <c:v>6.5753953997237655</c:v>
                </c:pt>
                <c:pt idx="11">
                  <c:v>6.6959609004966252</c:v>
                </c:pt>
                <c:pt idx="12">
                  <c:v>6.8213264359954788</c:v>
                </c:pt>
                <c:pt idx="13">
                  <c:v>7.2674773647623034</c:v>
                </c:pt>
                <c:pt idx="14">
                  <c:v>8.1040339365530958</c:v>
                </c:pt>
                <c:pt idx="15">
                  <c:v>8.4335600434642188</c:v>
                </c:pt>
                <c:pt idx="16">
                  <c:v>8.3623499418055971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'Base Graf Previdencia'!$A$24</c:f>
              <c:strCache>
                <c:ptCount val="1"/>
                <c:pt idx="0">
                  <c:v>Arrecadação Líquida para o RGPS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66FF"/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Graf Previdencia'!$B$23:$S$23</c:f>
              <c:strCach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4º Bim. 2017</c:v>
                </c:pt>
                <c:pt idx="16">
                  <c:v>2018</c:v>
                </c:pt>
              </c:strCache>
            </c:strRef>
          </c:cat>
          <c:val>
            <c:numRef>
              <c:f>'Base Graf Previdencia'!$B$24:$S$24</c:f>
              <c:numCache>
                <c:formatCode>_(* #,##0.0_);_(* \(#,##0.0\);_(* "-"??_);_(@_)</c:formatCode>
                <c:ptCount val="17"/>
                <c:pt idx="0">
                  <c:v>4.7708414463861404</c:v>
                </c:pt>
                <c:pt idx="1">
                  <c:v>4.6992130941353629</c:v>
                </c:pt>
                <c:pt idx="2">
                  <c:v>4.789443196435557</c:v>
                </c:pt>
                <c:pt idx="3">
                  <c:v>4.9956173822332195</c:v>
                </c:pt>
                <c:pt idx="4">
                  <c:v>5.126489185036271</c:v>
                </c:pt>
                <c:pt idx="5">
                  <c:v>5.1616991553398108</c:v>
                </c:pt>
                <c:pt idx="6">
                  <c:v>5.2529136465829565</c:v>
                </c:pt>
                <c:pt idx="7">
                  <c:v>5.4607349349382845</c:v>
                </c:pt>
                <c:pt idx="8">
                  <c:v>5.4548822549354483</c:v>
                </c:pt>
                <c:pt idx="9">
                  <c:v>5.6186123879311722</c:v>
                </c:pt>
                <c:pt idx="10">
                  <c:v>5.7274856627936694</c:v>
                </c:pt>
                <c:pt idx="11">
                  <c:v>5.7608577270684469</c:v>
                </c:pt>
                <c:pt idx="12">
                  <c:v>5.8402124542675828</c:v>
                </c:pt>
                <c:pt idx="13">
                  <c:v>5.8373117394520735</c:v>
                </c:pt>
                <c:pt idx="14">
                  <c:v>5.7147492295362001</c:v>
                </c:pt>
                <c:pt idx="15">
                  <c:v>5.658867976276885</c:v>
                </c:pt>
                <c:pt idx="16">
                  <c:v>5.6578371508592982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35056"/>
        <c:axId val="17113561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'Base Graf Previdencia'!$A$27</c15:sqref>
                        </c15:formulaRef>
                      </c:ext>
                    </c:extLst>
                    <c:strCache>
                      <c:ptCount val="1"/>
                      <c:pt idx="0">
                        <c:v>Compensação Previdenciária (Desoneração)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'Base Graf Previdencia'!$B$23:$S$23</c15:sqref>
                        </c15:formulaRef>
                      </c:ext>
                    </c:extLst>
                    <c:strCache>
                      <c:ptCount val="17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4º Bim. 2017</c:v>
                      </c:pt>
                      <c:pt idx="16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'Base Graf Previdencia'!$B$27:$S$27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3.7177346326712032E-2</c:v>
                      </c:pt>
                      <c:pt idx="11">
                        <c:v>0.16917412890906089</c:v>
                      </c:pt>
                      <c:pt idx="12">
                        <c:v>0.31237492502240466</c:v>
                      </c:pt>
                      <c:pt idx="13">
                        <c:v>0.42340930506041635</c:v>
                      </c:pt>
                      <c:pt idx="14">
                        <c:v>0.28073409144228423</c:v>
                      </c:pt>
                      <c:pt idx="15">
                        <c:v>0.21780974749594612</c:v>
                      </c:pt>
                      <c:pt idx="16">
                        <c:v>0.16193938592851156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113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135616"/>
        <c:crosses val="autoZero"/>
        <c:auto val="1"/>
        <c:lblAlgn val="ctr"/>
        <c:lblOffset val="100"/>
        <c:noMultiLvlLbl val="0"/>
      </c:catAx>
      <c:valAx>
        <c:axId val="1711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135056"/>
        <c:crosses val="autoZero"/>
        <c:crossBetween val="between"/>
      </c:valAx>
      <c:valAx>
        <c:axId val="171340736"/>
        <c:scaling>
          <c:orientation val="minMax"/>
          <c:max val="6"/>
        </c:scaling>
        <c:delete val="0"/>
        <c:axPos val="r"/>
        <c:numFmt formatCode="_(* #,##0.0_);_(* \(#,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341296"/>
        <c:crosses val="max"/>
        <c:crossBetween val="between"/>
      </c:valAx>
      <c:catAx>
        <c:axId val="17134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340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65306464455943E-2"/>
          <c:y val="6.2033343930942168E-2"/>
          <c:w val="0.60718101847780248"/>
          <c:h val="4.4798122434036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'Dívida % PIB A'!$A$4</c:f>
              <c:strCache>
                <c:ptCount val="1"/>
                <c:pt idx="0">
                  <c:v>Dívida Bruta (% PIB)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'Dívida % PIB A'!$B$3:$K$3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'Dívida % PIB A'!$B$4:$K$4</c:f>
              <c:numCache>
                <c:formatCode>0.00%</c:formatCode>
                <c:ptCount val="10"/>
                <c:pt idx="0">
                  <c:v>0.512661763786456</c:v>
                </c:pt>
                <c:pt idx="1">
                  <c:v>0.53667189110830149</c:v>
                </c:pt>
                <c:pt idx="2">
                  <c:v>0.51541505601346793</c:v>
                </c:pt>
                <c:pt idx="3">
                  <c:v>0.56280930979222421</c:v>
                </c:pt>
                <c:pt idx="4">
                  <c:v>0.65452494707231623</c:v>
                </c:pt>
                <c:pt idx="5">
                  <c:v>0.69900000000000007</c:v>
                </c:pt>
                <c:pt idx="6">
                  <c:v>0.75700000000000001</c:v>
                </c:pt>
                <c:pt idx="7">
                  <c:v>0.78500000000000003</c:v>
                </c:pt>
                <c:pt idx="8">
                  <c:v>0.80299999999999994</c:v>
                </c:pt>
                <c:pt idx="9">
                  <c:v>0.80700000000000005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'Dívida % PIB A'!$A$5</c:f>
              <c:strCache>
                <c:ptCount val="1"/>
                <c:pt idx="0">
                  <c:v>Dívida Bruta (% PIB)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'Dívida % PIB A'!$B$3:$K$3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'Dívida % PIB A'!$B$5:$K$5</c:f>
              <c:numCache>
                <c:formatCode>0.00%</c:formatCode>
                <c:ptCount val="10"/>
                <c:pt idx="0">
                  <c:v>0.512661763786456</c:v>
                </c:pt>
                <c:pt idx="1">
                  <c:v>0.53667189110830149</c:v>
                </c:pt>
                <c:pt idx="2">
                  <c:v>0.51541505601346793</c:v>
                </c:pt>
                <c:pt idx="3">
                  <c:v>0.56280930979222421</c:v>
                </c:pt>
                <c:pt idx="4">
                  <c:v>0.65452494707231623</c:v>
                </c:pt>
                <c:pt idx="5">
                  <c:v>0.69900000000000007</c:v>
                </c:pt>
                <c:pt idx="6">
                  <c:v>0.75700000000000001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44096"/>
        <c:axId val="171344656"/>
      </c:lineChart>
      <c:catAx>
        <c:axId val="1713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344656"/>
        <c:crosses val="autoZero"/>
        <c:auto val="1"/>
        <c:lblAlgn val="ctr"/>
        <c:lblOffset val="100"/>
        <c:noMultiLvlLbl val="0"/>
      </c:catAx>
      <c:valAx>
        <c:axId val="171344656"/>
        <c:scaling>
          <c:orientation val="minMax"/>
          <c:max val="0.85000000000000009"/>
          <c:min val="0.45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34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'Dívida % PIB'!$A$6</c:f>
              <c:strCache>
                <c:ptCount val="1"/>
                <c:pt idx="0">
                  <c:v>Dívida Líquida (% PIB)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'Dívida % PIB'!$B$3:$K$3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'Dívida % PIB'!$B$6:$K$6</c:f>
              <c:numCache>
                <c:formatCode>0.00%</c:formatCode>
                <c:ptCount val="10"/>
                <c:pt idx="0">
                  <c:v>0.34470183563792728</c:v>
                </c:pt>
                <c:pt idx="1">
                  <c:v>0.32194399682603753</c:v>
                </c:pt>
                <c:pt idx="2">
                  <c:v>0.30503583727270034</c:v>
                </c:pt>
                <c:pt idx="3">
                  <c:v>0.32586300410611896</c:v>
                </c:pt>
                <c:pt idx="4">
                  <c:v>0.3561141432569484</c:v>
                </c:pt>
                <c:pt idx="5">
                  <c:v>0.46200000000000002</c:v>
                </c:pt>
                <c:pt idx="6">
                  <c:v>0.52200000000000002</c:v>
                </c:pt>
                <c:pt idx="7">
                  <c:v>0.55299999999999994</c:v>
                </c:pt>
                <c:pt idx="8">
                  <c:v>0.57899999999999996</c:v>
                </c:pt>
                <c:pt idx="9">
                  <c:v>0.59099999999999997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'Dívida % PIB'!$A$7</c:f>
              <c:strCache>
                <c:ptCount val="1"/>
                <c:pt idx="0">
                  <c:v>Dívida Líquida (% PIB)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'Dívida % PIB'!$B$3:$K$3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'Dívida % PIB'!$B$7:$K$7</c:f>
              <c:numCache>
                <c:formatCode>0.00%</c:formatCode>
                <c:ptCount val="10"/>
                <c:pt idx="0">
                  <c:v>0.34470183563792728</c:v>
                </c:pt>
                <c:pt idx="1">
                  <c:v>0.32194399682603753</c:v>
                </c:pt>
                <c:pt idx="2">
                  <c:v>0.30503583727270034</c:v>
                </c:pt>
                <c:pt idx="3">
                  <c:v>0.32586300410611896</c:v>
                </c:pt>
                <c:pt idx="4">
                  <c:v>0.3561141432569484</c:v>
                </c:pt>
                <c:pt idx="5">
                  <c:v>0.46200000000000002</c:v>
                </c:pt>
                <c:pt idx="6">
                  <c:v>0.52200000000000002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47456"/>
        <c:axId val="171348016"/>
      </c:lineChart>
      <c:catAx>
        <c:axId val="1713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348016"/>
        <c:crosses val="autoZero"/>
        <c:auto val="1"/>
        <c:lblAlgn val="ctr"/>
        <c:lblOffset val="100"/>
        <c:noMultiLvlLbl val="0"/>
      </c:catAx>
      <c:valAx>
        <c:axId val="171348016"/>
        <c:scaling>
          <c:orientation val="minMax"/>
          <c:max val="0.60000000000000009"/>
          <c:min val="0.25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34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0.69544</cdr:x>
      <cdr:y>0.227</cdr:y>
    </cdr:from>
    <cdr:to>
      <cdr:x>0.99209</cdr:x>
      <cdr:y>0.3184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084598" y="894420"/>
          <a:ext cx="1742378" cy="360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>
              <a:solidFill>
                <a:srgbClr val="FF0000"/>
              </a:solidFill>
            </a:rPr>
            <a:t>Média 2002-2010 - 22,4%</a:t>
          </a:r>
        </a:p>
      </cdr:txBody>
    </cdr:sp>
  </cdr:relSizeAnchor>
  <cdr:relSizeAnchor xmlns:cdr="http://schemas.openxmlformats.org/drawingml/2006/chartDrawing">
    <cdr:from>
      <cdr:x>0.93284</cdr:x>
      <cdr:y>0.75106</cdr:y>
    </cdr:from>
    <cdr:to>
      <cdr:x>0.98964</cdr:x>
      <cdr:y>0.83196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8311416" y="4215222"/>
          <a:ext cx="506107" cy="454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 smtClean="0"/>
            <a:t>20,1</a:t>
          </a:r>
          <a:endParaRPr lang="pt-BR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0.72829</cdr:x>
      <cdr:y>0.13747</cdr:y>
    </cdr:from>
    <cdr:to>
      <cdr:x>1</cdr:x>
      <cdr:y>0.25674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692008" y="691375"/>
          <a:ext cx="2496597" cy="599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>
              <a:solidFill>
                <a:srgbClr val="FF0000"/>
              </a:solidFill>
            </a:rPr>
            <a:t>Média 2002-2010 - 14,6%</a:t>
          </a:r>
        </a:p>
      </cdr:txBody>
    </cdr:sp>
  </cdr:relSizeAnchor>
  <cdr:relSizeAnchor xmlns:cdr="http://schemas.openxmlformats.org/drawingml/2006/chartDrawing">
    <cdr:from>
      <cdr:x>0.92936</cdr:x>
      <cdr:y>0.56952</cdr:y>
    </cdr:from>
    <cdr:to>
      <cdr:x>0.98665</cdr:x>
      <cdr:y>0.66741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8539565" y="2864250"/>
          <a:ext cx="526376" cy="492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1" dirty="0" smtClean="0"/>
            <a:t>12,4</a:t>
          </a:r>
          <a:endParaRPr lang="pt-BR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59" cy="49823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978" y="0"/>
            <a:ext cx="2890559" cy="49823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A6AB41D8-5146-4230-9A9B-E64ACAC8F575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890559" cy="49823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978" y="9428403"/>
            <a:ext cx="2890559" cy="49823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A5475A33-DF5F-4FB8-A2C3-A30977325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5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90559" cy="498236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6980" y="1"/>
            <a:ext cx="2890559" cy="498236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r">
              <a:defRPr sz="1200"/>
            </a:lvl1pPr>
          </a:lstStyle>
          <a:p>
            <a:fld id="{5614A759-A2B8-4322-A4C4-4B48F5AB2629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7" rIns="90734" bIns="4536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7533" y="4777674"/>
            <a:ext cx="5334029" cy="3908137"/>
          </a:xfrm>
          <a:prstGeom prst="rect">
            <a:avLst/>
          </a:prstGeom>
        </p:spPr>
        <p:txBody>
          <a:bodyPr vert="horz" lIns="90734" tIns="45367" rIns="90734" bIns="4536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28406"/>
            <a:ext cx="2890559" cy="498236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6980" y="9428406"/>
            <a:ext cx="2890559" cy="498236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r">
              <a:defRPr sz="1200"/>
            </a:lvl1pPr>
          </a:lstStyle>
          <a:p>
            <a:fld id="{A94AE379-EF6B-40A8-BA30-63A6C9A3ED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5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48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5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3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24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19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47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78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52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E98D-18F7-46A0-9F72-3B31F617C6A5}" type="datetime1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67E-51E6-4A41-BED0-2E41A08999DA}" type="datetime1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63E2-299E-4A29-AC9A-7CD8BA2118AA}" type="datetime1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60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549D-32B6-4BBB-A8B8-E3C3FBB2CCFF}" type="datetime1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13CA-477D-42A7-B62C-E8A75DD29C20}" type="datetime1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0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46E-5039-40D3-B7E4-224C5FD43F8C}" type="datetime1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3C5-9476-4960-A606-A038855E9FAA}" type="datetime1">
              <a:rPr lang="pt-BR" smtClean="0"/>
              <a:t>30/10/2017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8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9858-F41F-4550-8774-E7B787CE4C87}" type="datetime1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C1C4-2429-4247-930F-EA94B9A39359}" type="datetime1">
              <a:rPr lang="pt-BR" smtClean="0"/>
              <a:t>30/10/2017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6336-3A55-4C91-AA42-F9462F50CBDD}" type="datetime1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A939-A508-41D2-B712-E010B86411B5}" type="datetime1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73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829282"/>
            <a:ext cx="12192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0B05-D63F-4694-BC62-C74DFB798491}" type="datetime1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Planilha_do_Microsoft_Excel1.xls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Planilha_do_Microsoft_Excel2.xlsx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Planilha_do_Microsoft_Excel3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package" Target="../embeddings/Planilha_do_Microsoft_Excel4.xls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package" Target="../embeddings/Planilha_do_Microsoft_Excel5.xlsx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Planilha_do_Microsoft_Excel6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8060" y="2753590"/>
            <a:ext cx="9753949" cy="940887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Mensagem Modificativa</a:t>
            </a:r>
            <a:b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t-BR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PLOA 2018</a:t>
            </a:r>
            <a:endParaRPr lang="pt-BR" sz="6000" dirty="0"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39077" y="178677"/>
            <a:ext cx="9144000" cy="786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FEDERAL</a:t>
            </a:r>
          </a:p>
          <a:p>
            <a:endParaRPr lang="pt-BR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PLANEJAMENTO, DESENVOLVIMENTO E GESTÃO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61014" y="4419707"/>
            <a:ext cx="64729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1639077" y="5417586"/>
            <a:ext cx="9144000" cy="720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endParaRPr lang="pt-BR" sz="18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27044" y="6026727"/>
            <a:ext cx="534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30/10/2017</a:t>
            </a:r>
            <a:endParaRPr lang="pt-B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3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277381" y="6492875"/>
            <a:ext cx="366932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5786" y="74178"/>
            <a:ext cx="11020425" cy="80632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Evolução das Receitas Administradas (% PIB) - 2002 a 2018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360485"/>
              </p:ext>
            </p:extLst>
          </p:nvPr>
        </p:nvGraphicFramePr>
        <p:xfrm>
          <a:off x="1126273" y="1070518"/>
          <a:ext cx="918860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88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2"/>
          <p:cNvSpPr>
            <a:spLocks noGrp="1"/>
          </p:cNvSpPr>
          <p:nvPr>
            <p:ph type="title"/>
          </p:nvPr>
        </p:nvSpPr>
        <p:spPr>
          <a:xfrm>
            <a:off x="528034" y="146051"/>
            <a:ext cx="11153104" cy="4908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Evolução das Despesas Primárias da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União (% PIB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331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11351653" y="6551722"/>
            <a:ext cx="329485" cy="3062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EF448-9990-4D15-9927-16480F8B4969}" type="slidenum">
              <a:rPr 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sz="1200" dirty="0">
              <a:solidFill>
                <a:srgbClr val="898989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/>
        </p:nvSpPr>
        <p:spPr bwMode="auto">
          <a:xfrm>
            <a:off x="528034" y="636922"/>
            <a:ext cx="11153104" cy="4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chemeClr val="accent1">
                    <a:lumMod val="50000"/>
                  </a:schemeClr>
                </a:solidFill>
              </a:rPr>
              <a:t>A recuperação da estabilidade fiscal depende do controle do crescimento do gasto público.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373332"/>
              </p:ext>
            </p:extLst>
          </p:nvPr>
        </p:nvGraphicFramePr>
        <p:xfrm>
          <a:off x="1688090" y="636697"/>
          <a:ext cx="8372476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69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3255" y="51838"/>
            <a:ext cx="7690800" cy="58903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Evolução das Despesas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Primárias- % do PIB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16527" y="480646"/>
            <a:ext cx="902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Crescimento contínuo, sobretudo das despesas obrigatórias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84520"/>
              </p:ext>
            </p:extLst>
          </p:nvPr>
        </p:nvGraphicFramePr>
        <p:xfrm>
          <a:off x="1735857" y="1014412"/>
          <a:ext cx="8572504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9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746" y="215170"/>
            <a:ext cx="11140068" cy="49850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Despesas Discricionárias do Poder Executivo (R$ milhões)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962788"/>
              </p:ext>
            </p:extLst>
          </p:nvPr>
        </p:nvGraphicFramePr>
        <p:xfrm>
          <a:off x="1921163" y="889169"/>
          <a:ext cx="7934036" cy="476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70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956" y="25909"/>
            <a:ext cx="11162371" cy="542685"/>
          </a:xfrm>
        </p:spPr>
        <p:txBody>
          <a:bodyPr>
            <a:normAutofit/>
          </a:bodyPr>
          <a:lstStyle/>
          <a:p>
            <a:pPr>
              <a:defRPr sz="1400" b="0" i="0" u="none" strike="noStrike" kern="1200" cap="none" spc="2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Déficit do Regime Geral de Previdência Social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(R$ bilhões)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242812" y="6593983"/>
            <a:ext cx="432515" cy="264017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14</a:t>
            </a:fld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558424"/>
              </p:ext>
            </p:extLst>
          </p:nvPr>
        </p:nvGraphicFramePr>
        <p:xfrm>
          <a:off x="988309" y="312234"/>
          <a:ext cx="10118305" cy="669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55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956" y="25910"/>
            <a:ext cx="11097801" cy="553954"/>
          </a:xfrm>
        </p:spPr>
        <p:txBody>
          <a:bodyPr>
            <a:normAutofit/>
          </a:bodyPr>
          <a:lstStyle/>
          <a:p>
            <a:pPr>
              <a:defRPr sz="1400" b="0" i="0" u="none" strike="noStrike" kern="1200" cap="none" spc="2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Déficit do Regime Geral de Previdência Social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(% PIB)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165363" y="6614598"/>
            <a:ext cx="445394" cy="243402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15</a:t>
            </a:fld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83553"/>
              </p:ext>
            </p:extLst>
          </p:nvPr>
        </p:nvGraphicFramePr>
        <p:xfrm>
          <a:off x="1056964" y="672588"/>
          <a:ext cx="10108399" cy="636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91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0503" y="100485"/>
            <a:ext cx="11169747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Projeção da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Dívida Bruta Governo Geral (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% PIB)</a:t>
            </a:r>
            <a:endParaRPr lang="en-US" sz="2800" b="1" dirty="0" smtClean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042340"/>
              </p:ext>
            </p:extLst>
          </p:nvPr>
        </p:nvGraphicFramePr>
        <p:xfrm>
          <a:off x="1186543" y="827314"/>
          <a:ext cx="9427027" cy="552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0505" y="81420"/>
            <a:ext cx="11169747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Projeção da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Dívida Líquida do Setor Público (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% PIB)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320287"/>
              </p:ext>
            </p:extLst>
          </p:nvPr>
        </p:nvGraphicFramePr>
        <p:xfrm>
          <a:off x="1480457" y="805543"/>
          <a:ext cx="9165772" cy="555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7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478" y="3138063"/>
            <a:ext cx="2790754" cy="4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175" y="241162"/>
            <a:ext cx="10961650" cy="5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Parâmetros 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2017-2018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404519"/>
              </p:ext>
            </p:extLst>
          </p:nvPr>
        </p:nvGraphicFramePr>
        <p:xfrm>
          <a:off x="1369830" y="930564"/>
          <a:ext cx="9031174" cy="499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Planilha" r:id="rId5" imgW="6077039" imgH="3362245" progId="Excel.Sheet.12">
                  <p:embed/>
                </p:oleObj>
              </mc:Choice>
              <mc:Fallback>
                <p:oleObj name="Planilha" r:id="rId5" imgW="6077039" imgH="33622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9830" y="930564"/>
                        <a:ext cx="9031174" cy="4996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7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98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Metas de Resultado Primário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3</a:t>
            </a:fld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13736"/>
              </p:ext>
            </p:extLst>
          </p:nvPr>
        </p:nvGraphicFramePr>
        <p:xfrm>
          <a:off x="692836" y="1320801"/>
          <a:ext cx="10660964" cy="310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Planilha" r:id="rId5" imgW="6315208" imgH="1838405" progId="Excel.Sheet.12">
                  <p:embed/>
                </p:oleObj>
              </mc:Choice>
              <mc:Fallback>
                <p:oleObj name="Planilha" r:id="rId5" imgW="6315208" imgH="18384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836" y="1320801"/>
                        <a:ext cx="10660964" cy="310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9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93275"/>
              </p:ext>
            </p:extLst>
          </p:nvPr>
        </p:nvGraphicFramePr>
        <p:xfrm>
          <a:off x="323850" y="176213"/>
          <a:ext cx="11544300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Planilha" r:id="rId4" imgW="11544445" imgH="6505543" progId="Excel.Sheet.12">
                  <p:embed/>
                </p:oleObj>
              </mc:Choice>
              <mc:Fallback>
                <p:oleObj name="Planilha" r:id="rId4" imgW="11544445" imgH="6505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176213"/>
                        <a:ext cx="11544300" cy="650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10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288818" y="169194"/>
            <a:ext cx="11624140" cy="11054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lterações Mensagem Modificativa ao PLOA 2018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28" y="1171170"/>
            <a:ext cx="7850910" cy="55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921" y="178419"/>
            <a:ext cx="11102642" cy="96688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Teto do Gasto para 2018 – EC 95/2016</a:t>
            </a:r>
            <a:b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Projeção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do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Limite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para as Despesas Primárias no PLOA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2018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353800" y="6492875"/>
            <a:ext cx="325244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6</a:t>
            </a:fld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422611"/>
              </p:ext>
            </p:extLst>
          </p:nvPr>
        </p:nvGraphicFramePr>
        <p:xfrm>
          <a:off x="411921" y="1835376"/>
          <a:ext cx="11364439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Planilha" r:id="rId5" imgW="5524581" imgH="1028845" progId="Excel.Sheet.12">
                  <p:embed/>
                </p:oleObj>
              </mc:Choice>
              <mc:Fallback>
                <p:oleObj name="Planilha" r:id="rId5" imgW="5524581" imgH="10288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921" y="1835376"/>
                        <a:ext cx="11364439" cy="211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9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578" y="178420"/>
            <a:ext cx="10840844" cy="53525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Demonstrativo art. 107 da EC 95/2016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353800" y="6492875"/>
            <a:ext cx="325244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124514"/>
              </p:ext>
            </p:extLst>
          </p:nvPr>
        </p:nvGraphicFramePr>
        <p:xfrm>
          <a:off x="504280" y="1115122"/>
          <a:ext cx="11183440" cy="430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Planilha" r:id="rId5" imgW="8067647" imgH="3105118" progId="Excel.Sheet.12">
                  <p:embed/>
                </p:oleObj>
              </mc:Choice>
              <mc:Fallback>
                <p:oleObj name="Planilha" r:id="rId5" imgW="8067647" imgH="31051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280" y="1115122"/>
                        <a:ext cx="11183440" cy="430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1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86160" y="199391"/>
            <a:ext cx="10515600" cy="51428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Compensação do Poder Executivo aos Demais Poderes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08138"/>
              </p:ext>
            </p:extLst>
          </p:nvPr>
        </p:nvGraphicFramePr>
        <p:xfrm>
          <a:off x="604382" y="1741714"/>
          <a:ext cx="10850104" cy="262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Planilha" r:id="rId4" imgW="6381855" imgH="1543098" progId="Excel.Sheet.12">
                  <p:embed/>
                </p:oleObj>
              </mc:Choice>
              <mc:Fallback>
                <p:oleObj name="Planilha" r:id="rId4" imgW="6381855" imgH="15430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382" y="1741714"/>
                        <a:ext cx="10850104" cy="262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68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80296" y="6492875"/>
            <a:ext cx="352865" cy="365125"/>
          </a:xfrm>
        </p:spPr>
        <p:txBody>
          <a:bodyPr/>
          <a:lstStyle/>
          <a:p>
            <a:fld id="{8604D39B-4F8E-475C-9A5C-931CEEE1D17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85788" y="74178"/>
            <a:ext cx="11020425" cy="80632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Evolução das Receitas Primárias (% PIB) - 2002 a 2018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617398"/>
              </p:ext>
            </p:extLst>
          </p:nvPr>
        </p:nvGraphicFramePr>
        <p:xfrm>
          <a:off x="1282390" y="591015"/>
          <a:ext cx="9266664" cy="608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965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197</Words>
  <Application>Microsoft Office PowerPoint</Application>
  <PresentationFormat>Widescreen</PresentationFormat>
  <Paragraphs>53</Paragraphs>
  <Slides>18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Gotham HTF</vt:lpstr>
      <vt:lpstr>Tema do Office</vt:lpstr>
      <vt:lpstr>Planilha</vt:lpstr>
      <vt:lpstr>Mensagem Modificativa  PLOA 2018</vt:lpstr>
      <vt:lpstr>Apresentação do PowerPoint</vt:lpstr>
      <vt:lpstr>Metas de Resultado Primário</vt:lpstr>
      <vt:lpstr>Apresentação do PowerPoint</vt:lpstr>
      <vt:lpstr>Alterações Mensagem Modificativa ao PLOA 2018</vt:lpstr>
      <vt:lpstr>Teto do Gasto para 2018 – EC 95/2016 Projeção do Limite para as Despesas Primárias no PLOA 2018</vt:lpstr>
      <vt:lpstr>Demonstrativo art. 107 da EC 95/2016</vt:lpstr>
      <vt:lpstr>Compensação do Poder Executivo aos Demais Poderes</vt:lpstr>
      <vt:lpstr>Evolução das Receitas Primárias (% PIB) - 2002 a 2018</vt:lpstr>
      <vt:lpstr>Evolução das Receitas Administradas (% PIB) - 2002 a 2018</vt:lpstr>
      <vt:lpstr>Evolução das Despesas Primárias da União (% PIB)</vt:lpstr>
      <vt:lpstr>Evolução das Despesas Primárias- % do PIB</vt:lpstr>
      <vt:lpstr>Despesas Discricionárias do Poder Executivo (R$ milhões)</vt:lpstr>
      <vt:lpstr>Déficit do Regime Geral de Previdência Social (R$ bilhões)</vt:lpstr>
      <vt:lpstr>Déficit do Regime Geral de Previdência Social (% PIB)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Severino Jorge Caldas de Araujo Goes</cp:lastModifiedBy>
  <cp:revision>337</cp:revision>
  <cp:lastPrinted>2017-08-30T13:00:16Z</cp:lastPrinted>
  <dcterms:created xsi:type="dcterms:W3CDTF">2016-01-05T17:48:35Z</dcterms:created>
  <dcterms:modified xsi:type="dcterms:W3CDTF">2017-10-30T18:44:09Z</dcterms:modified>
</cp:coreProperties>
</file>